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1"/>
  </p:notesMasterIdLst>
  <p:sldIdLst>
    <p:sldId id="256" r:id="rId2"/>
    <p:sldId id="335" r:id="rId3"/>
    <p:sldId id="360" r:id="rId4"/>
    <p:sldId id="339" r:id="rId5"/>
    <p:sldId id="361" r:id="rId6"/>
    <p:sldId id="362" r:id="rId7"/>
    <p:sldId id="340" r:id="rId8"/>
    <p:sldId id="359" r:id="rId9"/>
    <p:sldId id="36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p:scale>
          <a:sx n="50" d="100"/>
          <a:sy n="50" d="100"/>
        </p:scale>
        <p:origin x="-1956"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4/13/2020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7363012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43539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62764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3608480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4/13/2020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829018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80864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30871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275613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63529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1437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561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4/13/2020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54731470"/>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981263" y="93066"/>
            <a:ext cx="8229600" cy="2500144"/>
          </a:xfrm>
        </p:spPr>
        <p:txBody>
          <a:bodyPr anchor="ctr"/>
          <a:lstStyle/>
          <a:p>
            <a:pPr indent="457200" eaLnBrk="1" hangingPunct="1"/>
            <a:br>
              <a:rPr sz="3200" b="1" u="sng">
                <a:solidFill>
                  <a:srgbClr val="FF0000"/>
                </a:solidFill>
              </a:rPr>
            </a:br>
            <a:br>
              <a:rPr sz="3200" b="1" u="sng">
                <a:solidFill>
                  <a:srgbClr val="FF0000"/>
                </a:solidFill>
              </a:rPr>
            </a:br>
            <a:br>
              <a:rPr sz="3200" b="1" u="sng">
                <a:solidFill>
                  <a:srgbClr val="FF0000"/>
                </a:solidFill>
              </a:rPr>
            </a:br>
            <a:br>
              <a:rPr sz="3200" b="1" u="sng">
                <a:solidFill>
                  <a:srgbClr val="FF0000"/>
                </a:solidFill>
              </a:rPr>
            </a:br>
            <a:r>
              <a:rPr sz="4500" b="1" u="sng">
                <a:solidFill>
                  <a:srgbClr val="FF0000"/>
                </a:solidFill>
              </a:rPr>
              <a:t>WELCOME</a:t>
            </a:r>
            <a:br>
              <a:rPr sz="3200"/>
            </a:b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br>
              <a:rPr sz="2800"/>
            </a:br>
            <a:r>
              <a:rPr sz="2400" b="1">
                <a:solidFill>
                  <a:srgbClr val="00B050"/>
                </a:solidFill>
              </a:rPr>
              <a:t>TOPIC: </a:t>
            </a:r>
            <a:r>
              <a:rPr lang="en-IN" sz="2400" b="1" i="0">
                <a:solidFill>
                  <a:srgbClr val="00B050"/>
                </a:solidFill>
                <a:effectLst/>
                <a:latin typeface="Open Sans"/>
              </a:rPr>
              <a:t>Essentials of a Valid Contract</a:t>
            </a:r>
            <a:br>
              <a:rPr lang="en-IN" b="1" i="0">
                <a:solidFill>
                  <a:srgbClr val="000000"/>
                </a:solidFill>
                <a:effectLst/>
                <a:latin typeface="Open Sans"/>
              </a:rPr>
            </a:br>
            <a:br>
              <a:rPr b="1"/>
            </a:br>
            <a:br>
              <a:rPr sz="3200"/>
            </a:br>
            <a:endParaRPr sz="3200"/>
          </a:p>
        </p:txBody>
      </p:sp>
      <p:sp>
        <p:nvSpPr>
          <p:cNvPr id="6146" name="Subtitle 2"/>
          <p:cNvSpPr>
            <a:spLocks noGrp="1"/>
          </p:cNvSpPr>
          <p:nvPr>
            <p:ph type="subTitle" idx="1"/>
          </p:nvPr>
        </p:nvSpPr>
        <p:spPr>
          <a:xfrm>
            <a:off x="2068843" y="3048693"/>
            <a:ext cx="6934200" cy="3200400"/>
          </a:xfrm>
        </p:spPr>
        <p:txBody>
          <a:bodyPr>
            <a:normAutofit fontScale="92500" lnSpcReduction="20000"/>
          </a:bodyPr>
          <a:lstStyle/>
          <a:p>
            <a:pPr eaLnBrk="1" hangingPunct="1"/>
            <a:endParaRPr lang="en-US" sz="4000" b="1" u="sng" dirty="0"/>
          </a:p>
          <a:p>
            <a:pPr eaLnBrk="1" hangingPunct="1"/>
            <a:r>
              <a:rPr lang="en-US" sz="3500" b="1" u="sng" dirty="0">
                <a:solidFill>
                  <a:schemeClr val="tx1"/>
                </a:solidFill>
              </a:rPr>
              <a:t>Prepared By</a:t>
            </a:r>
          </a:p>
          <a:p>
            <a:pPr eaLnBrk="1" hangingPunct="1">
              <a:spcBef>
                <a:spcPts val="200"/>
              </a:spcBef>
            </a:pPr>
            <a:r>
              <a:rPr lang="en-US" sz="3500" b="1" dirty="0">
                <a:solidFill>
                  <a:schemeClr val="tx1"/>
                </a:solidFill>
              </a:rPr>
              <a:t> Dr. SHAHID IQBAL </a:t>
            </a:r>
          </a:p>
          <a:p>
            <a:pPr eaLnBrk="1" hangingPunct="1">
              <a:spcBef>
                <a:spcPts val="200"/>
              </a:spcBef>
            </a:pPr>
            <a:r>
              <a:rPr lang="en-US" sz="2500" b="1" dirty="0">
                <a:solidFill>
                  <a:schemeClr val="tx1"/>
                </a:solidFill>
              </a:rPr>
              <a:t>Guest Faculty,</a:t>
            </a:r>
          </a:p>
          <a:p>
            <a:pPr eaLnBrk="1" hangingPunct="1">
              <a:spcBef>
                <a:spcPts val="200"/>
              </a:spcBef>
            </a:pPr>
            <a:r>
              <a:rPr lang="en-US" sz="2500" b="1" dirty="0">
                <a:solidFill>
                  <a:schemeClr val="tx1"/>
                </a:solidFill>
              </a:rPr>
              <a:t>Marwari College, </a:t>
            </a:r>
            <a:r>
              <a:rPr lang="en-US" sz="2500" b="1" dirty="0" err="1">
                <a:solidFill>
                  <a:schemeClr val="tx1"/>
                </a:solidFill>
              </a:rPr>
              <a:t>Darbhanga</a:t>
            </a:r>
            <a:r>
              <a:rPr lang="en-US" sz="2500" b="1" dirty="0">
                <a:solidFill>
                  <a:schemeClr val="tx1"/>
                </a:solidFill>
              </a:rPr>
              <a:t>,</a:t>
            </a:r>
          </a:p>
          <a:p>
            <a:pPr eaLnBrk="1" hangingPunct="1">
              <a:spcBef>
                <a:spcPts val="200"/>
              </a:spcBef>
            </a:pPr>
            <a:r>
              <a:rPr lang="en-US" sz="2500" b="1" dirty="0">
                <a:solidFill>
                  <a:schemeClr val="tx1"/>
                </a:solidFill>
              </a:rPr>
              <a:t>Mobile No. and </a:t>
            </a:r>
            <a:r>
              <a:rPr lang="en-US" sz="2500" b="1" dirty="0" err="1">
                <a:solidFill>
                  <a:schemeClr val="tx1"/>
                </a:solidFill>
              </a:rPr>
              <a:t>Whatsup</a:t>
            </a:r>
            <a:r>
              <a:rPr lang="en-US" sz="2500" b="1" dirty="0">
                <a:solidFill>
                  <a:schemeClr val="tx1"/>
                </a:solidFill>
              </a:rPr>
              <a:t> No. : 7004160257</a:t>
            </a:r>
          </a:p>
          <a:p>
            <a:pPr eaLnBrk="1" hangingPunct="1">
              <a:spcBef>
                <a:spcPts val="200"/>
              </a:spcBef>
            </a:pPr>
            <a:r>
              <a:rPr lang="en-US" sz="2500" b="1" dirty="0">
                <a:solidFill>
                  <a:schemeClr val="tx1"/>
                </a:solidFill>
              </a:rPr>
              <a:t>Email ID: shahidlnmu@gmail.com</a:t>
            </a:r>
          </a:p>
          <a:p>
            <a:pPr eaLnBrk="1" hangingPunct="1">
              <a:spcBef>
                <a:spcPts val="200"/>
              </a:spcBef>
            </a:pPr>
            <a:endParaRPr lang="en-US" sz="2500" b="1" dirty="0">
              <a:solidFill>
                <a:schemeClr val="tx1"/>
              </a:solidFill>
            </a:endParaRPr>
          </a:p>
          <a:p>
            <a:pP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26E448-6C8E-6945-B868-19CDAC7A2963}"/>
              </a:ext>
            </a:extLst>
          </p:cNvPr>
          <p:cNvSpPr>
            <a:spLocks noGrp="1"/>
          </p:cNvSpPr>
          <p:nvPr>
            <p:ph type="title"/>
          </p:nvPr>
        </p:nvSpPr>
        <p:spPr>
          <a:xfrm>
            <a:off x="966808" y="153605"/>
            <a:ext cx="4906316" cy="578276"/>
          </a:xfrm>
        </p:spPr>
        <p:txBody>
          <a:bodyPr>
            <a:normAutofit/>
          </a:bodyPr>
          <a:lstStyle/>
          <a:p>
            <a:r>
              <a:rPr lang="en-IN" sz="2800" b="1" i="0">
                <a:solidFill>
                  <a:srgbClr val="FF0000"/>
                </a:solidFill>
                <a:effectLst/>
                <a:latin typeface="Open Sans"/>
              </a:rPr>
              <a:t>Essentials of a Valid Contract</a:t>
            </a:r>
            <a:endParaRPr lang="en-US" sz="2800">
              <a:solidFill>
                <a:srgbClr val="FF0000"/>
              </a:solidFill>
            </a:endParaRPr>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
        <p:nvSpPr>
          <p:cNvPr id="12" name="TextBox 11">
            <a:extLst>
              <a:ext uri="{FF2B5EF4-FFF2-40B4-BE49-F238E27FC236}">
                <a16:creationId xmlns:a16="http://schemas.microsoft.com/office/drawing/2014/main" id="{4A6C9C05-CBE8-F543-96F0-2BD5D9CD88D7}"/>
              </a:ext>
            </a:extLst>
          </p:cNvPr>
          <p:cNvSpPr txBox="1"/>
          <p:nvPr/>
        </p:nvSpPr>
        <p:spPr>
          <a:xfrm>
            <a:off x="813202" y="713810"/>
            <a:ext cx="7960339" cy="3046988"/>
          </a:xfrm>
          <a:prstGeom prst="rect">
            <a:avLst/>
          </a:prstGeom>
          <a:noFill/>
        </p:spPr>
        <p:txBody>
          <a:bodyPr wrap="square">
            <a:spAutoFit/>
          </a:bodyPr>
          <a:lstStyle/>
          <a:p>
            <a:pPr algn="just"/>
            <a:r>
              <a:rPr lang="en-IN" sz="2400" b="0" i="0">
                <a:solidFill>
                  <a:srgbClr val="000000"/>
                </a:solidFill>
                <a:effectLst/>
                <a:latin typeface="Abadi" panose="020B0604020104020204" pitchFamily="34" charset="0"/>
                <a:cs typeface="Aparajita" panose="020B0604020202020204" pitchFamily="34" charset="0"/>
              </a:rPr>
              <a:t>All agreements are not contracts, only that agreement which is enforceable at law is a contract. An agreement which is not enforceable at law cannot be a contract. Thus, the term agreement is wider in scope than a contract.</a:t>
            </a:r>
            <a:br>
              <a:rPr lang="en-IN" sz="2400">
                <a:latin typeface="Abadi" panose="020B0604020104020204" pitchFamily="34" charset="0"/>
                <a:cs typeface="Aparajita" panose="020B0604020202020204" pitchFamily="34" charset="0"/>
              </a:rPr>
            </a:br>
            <a:br>
              <a:rPr lang="en-IN" sz="2400">
                <a:latin typeface="Abadi" panose="020B0604020104020204" pitchFamily="34" charset="0"/>
                <a:cs typeface="Aparajita" panose="020B0604020202020204" pitchFamily="34" charset="0"/>
              </a:rPr>
            </a:br>
            <a:r>
              <a:rPr lang="en-IN" sz="2400" b="1" i="0">
                <a:solidFill>
                  <a:srgbClr val="000000"/>
                </a:solidFill>
                <a:effectLst/>
                <a:latin typeface="Abadi" panose="020B0604020104020204" pitchFamily="34" charset="0"/>
                <a:cs typeface="Aparajita" panose="020B0604020202020204" pitchFamily="34" charset="0"/>
              </a:rPr>
              <a:t>All agreement, to be enforceable by law, must possess the essential elements of the valid contract as contained in Section 10 of the Indian Contract Act.</a:t>
            </a:r>
            <a:endParaRPr lang="en-US" sz="2400">
              <a:latin typeface="Abadi" panose="020B0604020104020204" pitchFamily="34" charset="0"/>
              <a:cs typeface="Aparajita" panose="020B0604020202020204" pitchFamily="34" charset="0"/>
            </a:endParaRPr>
          </a:p>
        </p:txBody>
      </p:sp>
      <p:sp>
        <p:nvSpPr>
          <p:cNvPr id="14" name="TextBox 13">
            <a:extLst>
              <a:ext uri="{FF2B5EF4-FFF2-40B4-BE49-F238E27FC236}">
                <a16:creationId xmlns:a16="http://schemas.microsoft.com/office/drawing/2014/main" id="{3EB432EA-6922-044B-9A49-16A19DD67093}"/>
              </a:ext>
            </a:extLst>
          </p:cNvPr>
          <p:cNvSpPr txBox="1"/>
          <p:nvPr/>
        </p:nvSpPr>
        <p:spPr>
          <a:xfrm>
            <a:off x="813202" y="3944293"/>
            <a:ext cx="8122981" cy="2308324"/>
          </a:xfrm>
          <a:prstGeom prst="rect">
            <a:avLst/>
          </a:prstGeom>
          <a:noFill/>
        </p:spPr>
        <p:txBody>
          <a:bodyPr wrap="square">
            <a:spAutoFit/>
          </a:bodyPr>
          <a:lstStyle/>
          <a:p>
            <a:pPr algn="just"/>
            <a:r>
              <a:rPr lang="en-IN" sz="2400" b="1" i="0">
                <a:solidFill>
                  <a:srgbClr val="00B050"/>
                </a:solidFill>
                <a:effectLst/>
                <a:latin typeface="Abadi" panose="020F0502020204030204" pitchFamily="34" charset="0"/>
              </a:rPr>
              <a:t>1. Offer and Acceptance</a:t>
            </a:r>
            <a:r>
              <a:rPr lang="en-IN" sz="2400" b="1" i="0">
                <a:solidFill>
                  <a:srgbClr val="000000"/>
                </a:solidFill>
                <a:effectLst/>
                <a:latin typeface="Abadi" panose="020F0502020204030204" pitchFamily="34" charset="0"/>
              </a:rPr>
              <a:t>:</a:t>
            </a:r>
            <a:r>
              <a:rPr lang="en-IN" sz="2400" b="0" i="0">
                <a:solidFill>
                  <a:srgbClr val="000000"/>
                </a:solidFill>
                <a:effectLst/>
                <a:latin typeface="Abadi" panose="020F0502020204030204" pitchFamily="34" charset="0"/>
              </a:rPr>
              <a:t> In order to create a valid contract there must be a lawful offer by one party and lawful acceptance of the same by the other party.</a:t>
            </a:r>
            <a:br>
              <a:rPr lang="en-IN" sz="2400">
                <a:latin typeface="Abadi" panose="020F0502020204030204" pitchFamily="34" charset="0"/>
              </a:rPr>
            </a:br>
            <a:r>
              <a:rPr lang="en-IN" sz="2400" b="1" i="0">
                <a:solidFill>
                  <a:srgbClr val="000000"/>
                </a:solidFill>
                <a:effectLst/>
                <a:latin typeface="Abadi" panose="020F0502020204030204" pitchFamily="34" charset="0"/>
              </a:rPr>
              <a:t>For example:</a:t>
            </a:r>
            <a:r>
              <a:rPr lang="en-IN" sz="2400" b="0" i="0">
                <a:solidFill>
                  <a:srgbClr val="000000"/>
                </a:solidFill>
                <a:effectLst/>
                <a:latin typeface="Abadi" panose="020F0502020204030204" pitchFamily="34" charset="0"/>
              </a:rPr>
              <a:t> ‘A’ offers to sell his motorcycle to ‘B’ for 30,000, ‘B’ agrees to pay Rs. 30,000 for the motorcycle. Here, ‘A’ is the offerer and ‘B’ is the Acceptor</a:t>
            </a:r>
            <a:endParaRPr lang="en-US" sz="2400">
              <a:latin typeface="Abadi" panose="020F0502020204030204"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dirty="0"/>
          </a:p>
        </p:txBody>
      </p:sp>
      <p:pic>
        <p:nvPicPr>
          <p:cNvPr id="2" name="Picture 4">
            <a:extLst>
              <a:ext uri="{FF2B5EF4-FFF2-40B4-BE49-F238E27FC236}">
                <a16:creationId xmlns:a16="http://schemas.microsoft.com/office/drawing/2014/main" id="{491E83A7-8A5E-FE45-8EE4-4BAAA2F81C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271" y="198783"/>
            <a:ext cx="8159123" cy="6342972"/>
          </a:xfrm>
          <a:prstGeom prst="rect">
            <a:avLst/>
          </a:prstGeom>
        </p:spPr>
      </p:pic>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a:p>
        </p:txBody>
      </p:sp>
      <p:sp>
        <p:nvSpPr>
          <p:cNvPr id="7" name="TextBox 6">
            <a:extLst>
              <a:ext uri="{FF2B5EF4-FFF2-40B4-BE49-F238E27FC236}">
                <a16:creationId xmlns:a16="http://schemas.microsoft.com/office/drawing/2014/main" id="{5C764368-24F6-3442-A9EC-7E396D649C13}"/>
              </a:ext>
            </a:extLst>
          </p:cNvPr>
          <p:cNvSpPr txBox="1"/>
          <p:nvPr/>
        </p:nvSpPr>
        <p:spPr>
          <a:xfrm>
            <a:off x="856119" y="451779"/>
            <a:ext cx="7926458" cy="5940088"/>
          </a:xfrm>
          <a:prstGeom prst="rect">
            <a:avLst/>
          </a:prstGeom>
          <a:noFill/>
        </p:spPr>
        <p:txBody>
          <a:bodyPr wrap="square">
            <a:spAutoFit/>
          </a:bodyPr>
          <a:lstStyle/>
          <a:p>
            <a:pPr algn="just"/>
            <a:r>
              <a:rPr lang="en-IN" sz="2000" b="1" i="0">
                <a:solidFill>
                  <a:srgbClr val="00B050"/>
                </a:solidFill>
                <a:effectLst/>
                <a:latin typeface="Abadi" panose="020B0604020104020204" pitchFamily="34" charset="0"/>
              </a:rPr>
              <a:t>2. Intention to create legal relation: </a:t>
            </a:r>
            <a:r>
              <a:rPr lang="en-IN" sz="2000" b="0" i="0">
                <a:solidFill>
                  <a:srgbClr val="000000"/>
                </a:solidFill>
                <a:effectLst/>
                <a:latin typeface="Abadi" panose="020B0604020104020204" pitchFamily="34" charset="0"/>
              </a:rPr>
              <a:t>In case, there is no such intention on the part of parties, there is no contract. Agreements of social or domestic nature do not contemplate legal relations.</a:t>
            </a:r>
            <a:br>
              <a:rPr lang="en-IN" sz="2000">
                <a:latin typeface="Abadi" panose="020B0604020104020204" pitchFamily="34" charset="0"/>
              </a:rPr>
            </a:br>
            <a:r>
              <a:rPr lang="en-IN" sz="2000" b="1" i="0">
                <a:solidFill>
                  <a:srgbClr val="000000"/>
                </a:solidFill>
                <a:effectLst/>
                <a:latin typeface="Abadi" panose="020B0604020104020204" pitchFamily="34" charset="0"/>
              </a:rPr>
              <a:t>The leading case on this point is Balfour vs. Balfour (1919)</a:t>
            </a:r>
            <a:br>
              <a:rPr lang="en-IN" sz="2000">
                <a:latin typeface="Abadi" panose="020B0604020104020204" pitchFamily="34" charset="0"/>
              </a:rPr>
            </a:br>
            <a:endParaRPr lang="en-IN" sz="2000">
              <a:latin typeface="Abadi" panose="020B0604020104020204" pitchFamily="34" charset="0"/>
            </a:endParaRPr>
          </a:p>
          <a:p>
            <a:pPr algn="just"/>
            <a:r>
              <a:rPr lang="en-IN" sz="2000" b="1" i="0">
                <a:solidFill>
                  <a:srgbClr val="000000"/>
                </a:solidFill>
                <a:effectLst/>
                <a:latin typeface="Abadi" panose="020B0604020104020204" pitchFamily="34" charset="0"/>
              </a:rPr>
              <a:t>For example: </a:t>
            </a:r>
            <a:r>
              <a:rPr lang="en-IN" sz="2000" b="0" i="0">
                <a:solidFill>
                  <a:srgbClr val="000000"/>
                </a:solidFill>
                <a:effectLst/>
                <a:latin typeface="Abadi" panose="020B0604020104020204" pitchFamily="34" charset="0"/>
              </a:rPr>
              <a:t>An agreement to have lunch at a friend’s house is not an agreement intending to create legal relation. Agreement between husband and wife generally lack of intention to create legal relation.</a:t>
            </a:r>
          </a:p>
          <a:p>
            <a:pPr algn="just"/>
            <a:endParaRPr lang="en-IN" sz="2000">
              <a:solidFill>
                <a:srgbClr val="000000"/>
              </a:solidFill>
              <a:latin typeface="Abadi" panose="020B0604020104020204" pitchFamily="34" charset="0"/>
            </a:endParaRPr>
          </a:p>
          <a:p>
            <a:pPr algn="just"/>
            <a:r>
              <a:rPr lang="en-IN" sz="2000" b="1" i="0">
                <a:solidFill>
                  <a:srgbClr val="00B050"/>
                </a:solidFill>
                <a:effectLst/>
                <a:latin typeface="Abadi" panose="020B0604020104020204" pitchFamily="34" charset="0"/>
              </a:rPr>
              <a:t>3. Lawful consideration:</a:t>
            </a:r>
            <a:r>
              <a:rPr lang="en-IN" sz="2000" b="1" i="0">
                <a:solidFill>
                  <a:srgbClr val="000000"/>
                </a:solidFill>
                <a:effectLst/>
                <a:latin typeface="Abadi" panose="020B0604020104020204" pitchFamily="34" charset="0"/>
              </a:rPr>
              <a:t> </a:t>
            </a:r>
            <a:r>
              <a:rPr lang="en-IN" sz="2000" b="0" i="0">
                <a:solidFill>
                  <a:srgbClr val="000000"/>
                </a:solidFill>
                <a:effectLst/>
                <a:latin typeface="Abadi" panose="020B0604020104020204" pitchFamily="34" charset="0"/>
              </a:rPr>
              <a:t>Consideration is an essential element in a contract. Promises made for nothing are unenforceable under the Indian Contract Act. The law enforces only those promises which are made for consideration. Consideration may take the form of money, goods, services, a promise to marry, etc. it may be past, present or future. But it must be real and lawful.</a:t>
            </a:r>
            <a:br>
              <a:rPr lang="en-IN" sz="2000">
                <a:latin typeface="Abadi" panose="020B0604020104020204" pitchFamily="34" charset="0"/>
              </a:rPr>
            </a:br>
            <a:endParaRPr lang="en-IN" sz="2000">
              <a:latin typeface="Abadi" panose="020B0604020104020204" pitchFamily="34" charset="0"/>
            </a:endParaRPr>
          </a:p>
          <a:p>
            <a:pPr algn="just"/>
            <a:r>
              <a:rPr lang="en-IN" sz="2000" b="1" i="0">
                <a:solidFill>
                  <a:srgbClr val="000000"/>
                </a:solidFill>
                <a:effectLst/>
                <a:latin typeface="Abadi" panose="020B0604020104020204" pitchFamily="34" charset="0"/>
              </a:rPr>
              <a:t>For example</a:t>
            </a:r>
            <a:r>
              <a:rPr lang="en-IN" sz="2000" b="0" i="0">
                <a:solidFill>
                  <a:srgbClr val="000000"/>
                </a:solidFill>
                <a:effectLst/>
                <a:latin typeface="Abadi" panose="020B0604020104020204" pitchFamily="34" charset="0"/>
              </a:rPr>
              <a:t>: ‘A’ agrees to sell his house to ‘B’ for Rs. 10, 00,000. Here ‘A’s promise to sell his house is, for ‘B’s consideration to pay Rs 10, 00,000.</a:t>
            </a:r>
            <a:endParaRPr lang="en-US" sz="2000">
              <a:latin typeface="Abadi" panose="020B0604020104020204" pitchFamily="34" charset="0"/>
            </a:endParaRPr>
          </a:p>
        </p:txBody>
      </p:sp>
    </p:spTree>
  </p:cSld>
  <p:clrMapOvr>
    <a:masterClrMapping/>
  </p:clrMapOvr>
  <p:transition spd="slow">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5</a:t>
            </a:fld>
            <a:endParaRPr lang="en-US"/>
          </a:p>
        </p:txBody>
      </p:sp>
      <p:sp>
        <p:nvSpPr>
          <p:cNvPr id="8" name="TextBox 7">
            <a:extLst>
              <a:ext uri="{FF2B5EF4-FFF2-40B4-BE49-F238E27FC236}">
                <a16:creationId xmlns:a16="http://schemas.microsoft.com/office/drawing/2014/main" id="{0383B946-C464-D844-AAB3-76FE0B7580FD}"/>
              </a:ext>
            </a:extLst>
          </p:cNvPr>
          <p:cNvSpPr txBox="1"/>
          <p:nvPr/>
        </p:nvSpPr>
        <p:spPr>
          <a:xfrm>
            <a:off x="876451" y="642780"/>
            <a:ext cx="8122980" cy="5324535"/>
          </a:xfrm>
          <a:prstGeom prst="rect">
            <a:avLst/>
          </a:prstGeom>
          <a:noFill/>
        </p:spPr>
        <p:txBody>
          <a:bodyPr wrap="square">
            <a:spAutoFit/>
          </a:bodyPr>
          <a:lstStyle/>
          <a:p>
            <a:pPr algn="just"/>
            <a:r>
              <a:rPr lang="en-IN" sz="2000" b="1" i="0">
                <a:solidFill>
                  <a:srgbClr val="00B050"/>
                </a:solidFill>
                <a:effectLst/>
                <a:latin typeface="Abadi" panose="020B0604020104020204" pitchFamily="34" charset="0"/>
              </a:rPr>
              <a:t>4. Capacity of parties: </a:t>
            </a:r>
            <a:r>
              <a:rPr lang="en-IN" sz="2000" b="0" i="0">
                <a:solidFill>
                  <a:srgbClr val="000000"/>
                </a:solidFill>
                <a:effectLst/>
                <a:latin typeface="Abadi" panose="020B0604020104020204" pitchFamily="34" charset="0"/>
              </a:rPr>
              <a:t>The parties to an agreement must be competent to contract. If either of the parties does not have the capacity to contract, the contract is not valid. According, to section 11</a:t>
            </a:r>
            <a:r>
              <a:rPr lang="en-IN" sz="2000" b="0" i="1">
                <a:solidFill>
                  <a:srgbClr val="000000"/>
                </a:solidFill>
                <a:effectLst/>
                <a:latin typeface="Abadi" panose="020B0604020104020204" pitchFamily="34" charset="0"/>
              </a:rPr>
              <a:t> “every person is competent to contract, who is of the age of majority according to the law to which he is subject, and who is of sound mind and is not disqualified from contracting by any law to which he is subject.”</a:t>
            </a:r>
            <a:br>
              <a:rPr lang="en-IN" sz="2000">
                <a:latin typeface="Abadi" panose="020B0604020104020204" pitchFamily="34" charset="0"/>
              </a:rPr>
            </a:br>
            <a:endParaRPr lang="en-IN" sz="2000">
              <a:latin typeface="Abadi" panose="020B0604020104020204" pitchFamily="34" charset="0"/>
            </a:endParaRPr>
          </a:p>
          <a:p>
            <a:pPr algn="just"/>
            <a:r>
              <a:rPr lang="en-IN" sz="2000" b="1" i="0">
                <a:solidFill>
                  <a:srgbClr val="000000"/>
                </a:solidFill>
                <a:effectLst/>
                <a:latin typeface="Abadi" panose="020B0604020104020204" pitchFamily="34" charset="0"/>
              </a:rPr>
              <a:t>For example: </a:t>
            </a:r>
            <a:r>
              <a:rPr lang="en-IN" sz="2000" b="0" i="0">
                <a:solidFill>
                  <a:srgbClr val="000000"/>
                </a:solidFill>
                <a:effectLst/>
                <a:latin typeface="Abadi" panose="020B0604020104020204" pitchFamily="34" charset="0"/>
              </a:rPr>
              <a:t>Minors, persons of unsound mind and persons disqualified by law are incompetent to contract.</a:t>
            </a:r>
            <a:br>
              <a:rPr lang="en-IN" sz="2000">
                <a:latin typeface="Abadi" panose="020B0604020104020204" pitchFamily="34" charset="0"/>
              </a:rPr>
            </a:br>
            <a:endParaRPr lang="en-IN" sz="2000">
              <a:latin typeface="Abadi" panose="020B0604020104020204" pitchFamily="34" charset="0"/>
            </a:endParaRPr>
          </a:p>
          <a:p>
            <a:pPr algn="just"/>
            <a:r>
              <a:rPr lang="en-IN" sz="2000" b="1" i="0">
                <a:solidFill>
                  <a:srgbClr val="00B050"/>
                </a:solidFill>
                <a:effectLst/>
                <a:latin typeface="Abadi" panose="020B0604020104020204" pitchFamily="34" charset="0"/>
              </a:rPr>
              <a:t>5. Free consent: </a:t>
            </a:r>
            <a:r>
              <a:rPr lang="en-IN" sz="2000" b="0" i="0">
                <a:solidFill>
                  <a:srgbClr val="000000"/>
                </a:solidFill>
                <a:effectLst/>
                <a:latin typeface="Abadi" panose="020B0604020104020204" pitchFamily="34" charset="0"/>
              </a:rPr>
              <a:t>‘Consent’ means the parties must have agreed upon the same thing in the same sense.</a:t>
            </a:r>
            <a:br>
              <a:rPr lang="en-IN" sz="2000">
                <a:latin typeface="Abadi" panose="020B0604020104020204" pitchFamily="34" charset="0"/>
              </a:rPr>
            </a:br>
            <a:endParaRPr lang="en-IN" sz="2000">
              <a:latin typeface="Abadi" panose="020B0604020104020204" pitchFamily="34" charset="0"/>
            </a:endParaRPr>
          </a:p>
          <a:p>
            <a:pPr algn="just"/>
            <a:r>
              <a:rPr lang="en-IN" sz="2000" b="1" i="0">
                <a:solidFill>
                  <a:srgbClr val="000000"/>
                </a:solidFill>
                <a:effectLst/>
                <a:latin typeface="Abadi" panose="020B0604020104020204" pitchFamily="34" charset="0"/>
              </a:rPr>
              <a:t>For example: </a:t>
            </a:r>
            <a:r>
              <a:rPr lang="en-IN" sz="2000" b="0" i="0">
                <a:solidFill>
                  <a:srgbClr val="000000"/>
                </a:solidFill>
                <a:effectLst/>
                <a:latin typeface="Abadi" panose="020B0604020104020204" pitchFamily="34" charset="0"/>
              </a:rPr>
              <a:t>‘A’ who owns two cars, one Volvo and other BMW, offers to sell 'B' one car. ‘A’ intending it to be a Volvo car. ‘B’ accepts the offer thinking that it is the BMW. There is no free consent and hence, no contract.</a:t>
            </a:r>
            <a:endParaRPr lang="en-US" sz="2000">
              <a:latin typeface="Abadi" panose="020B0604020104020204" pitchFamily="34" charset="0"/>
            </a:endParaRPr>
          </a:p>
        </p:txBody>
      </p:sp>
    </p:spTree>
  </p:cSld>
  <p:clrMapOvr>
    <a:masterClrMapping/>
  </p:clrMapOvr>
  <p:transition spd="slow">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6</a:t>
            </a:fld>
            <a:endParaRPr lang="en-US"/>
          </a:p>
        </p:txBody>
      </p:sp>
      <p:sp>
        <p:nvSpPr>
          <p:cNvPr id="8" name="TextBox 7">
            <a:extLst>
              <a:ext uri="{FF2B5EF4-FFF2-40B4-BE49-F238E27FC236}">
                <a16:creationId xmlns:a16="http://schemas.microsoft.com/office/drawing/2014/main" id="{D1F2F2AF-84FE-9C4C-97BA-B15978227557}"/>
              </a:ext>
            </a:extLst>
          </p:cNvPr>
          <p:cNvSpPr txBox="1"/>
          <p:nvPr/>
        </p:nvSpPr>
        <p:spPr>
          <a:xfrm>
            <a:off x="1001819" y="451743"/>
            <a:ext cx="7798829" cy="6001643"/>
          </a:xfrm>
          <a:prstGeom prst="rect">
            <a:avLst/>
          </a:prstGeom>
          <a:noFill/>
        </p:spPr>
        <p:txBody>
          <a:bodyPr wrap="square">
            <a:spAutoFit/>
          </a:bodyPr>
          <a:lstStyle/>
          <a:p>
            <a:pPr algn="just"/>
            <a:r>
              <a:rPr lang="en-IN" sz="2400" b="1" i="0">
                <a:solidFill>
                  <a:srgbClr val="00B050"/>
                </a:solidFill>
                <a:effectLst/>
                <a:latin typeface="Abadi" panose="020B0604020104020204" pitchFamily="34" charset="0"/>
              </a:rPr>
              <a:t>6. Lawful object: </a:t>
            </a:r>
            <a:r>
              <a:rPr lang="en-IN" sz="2400" b="0" i="0">
                <a:solidFill>
                  <a:srgbClr val="000000"/>
                </a:solidFill>
                <a:effectLst/>
                <a:latin typeface="Abadi" panose="020B0604020104020204" pitchFamily="34" charset="0"/>
              </a:rPr>
              <a:t>The object of an agreement must be lawful. The object has nothing to do with consideration. It means the purpose or design of the contract.</a:t>
            </a:r>
            <a:br>
              <a:rPr lang="en-IN" sz="2400">
                <a:latin typeface="Abadi" panose="020B0604020104020204" pitchFamily="34" charset="0"/>
              </a:rPr>
            </a:br>
            <a:endParaRPr lang="en-IN" sz="2400">
              <a:latin typeface="Abadi" panose="020B0604020104020204" pitchFamily="34" charset="0"/>
            </a:endParaRPr>
          </a:p>
          <a:p>
            <a:pPr algn="just"/>
            <a:r>
              <a:rPr lang="en-IN" sz="2400" b="1" i="0">
                <a:solidFill>
                  <a:srgbClr val="000000"/>
                </a:solidFill>
                <a:effectLst/>
                <a:latin typeface="Abadi" panose="020B0604020104020204" pitchFamily="34" charset="0"/>
              </a:rPr>
              <a:t>For example:</a:t>
            </a:r>
            <a:r>
              <a:rPr lang="en-IN" sz="2400" b="0" i="0">
                <a:solidFill>
                  <a:srgbClr val="000000"/>
                </a:solidFill>
                <a:effectLst/>
                <a:latin typeface="Abadi" panose="020B0604020104020204" pitchFamily="34" charset="0"/>
              </a:rPr>
              <a:t> ’A’ hires a house for use as a gambling house, the object of the contract is to run a gambling house.</a:t>
            </a:r>
          </a:p>
          <a:p>
            <a:pPr algn="just"/>
            <a:endParaRPr lang="en-IN" sz="2400">
              <a:solidFill>
                <a:srgbClr val="000000"/>
              </a:solidFill>
              <a:latin typeface="Abadi" panose="020B0604020104020204" pitchFamily="34" charset="0"/>
            </a:endParaRPr>
          </a:p>
          <a:p>
            <a:pPr algn="just"/>
            <a:r>
              <a:rPr lang="en-IN" sz="2400" b="1" i="0">
                <a:solidFill>
                  <a:srgbClr val="00B050"/>
                </a:solidFill>
                <a:effectLst/>
                <a:latin typeface="Abadi" panose="020B0604020104020204" pitchFamily="34" charset="0"/>
              </a:rPr>
              <a:t>7. The certainty of meaning: </a:t>
            </a:r>
            <a:r>
              <a:rPr lang="en-IN" sz="2400" b="0" i="0">
                <a:solidFill>
                  <a:srgbClr val="000000"/>
                </a:solidFill>
                <a:effectLst/>
                <a:latin typeface="Abadi" panose="020B0604020104020204" pitchFamily="34" charset="0"/>
              </a:rPr>
              <a:t>The terms of the contract must be precise and certain. It cannot be left vague. A contract may be void on the grounds of uncertainty.</a:t>
            </a:r>
            <a:br>
              <a:rPr lang="en-IN" sz="2400">
                <a:latin typeface="Abadi" panose="020B0604020104020204" pitchFamily="34" charset="0"/>
              </a:rPr>
            </a:br>
            <a:endParaRPr lang="en-IN" sz="2400">
              <a:latin typeface="Abadi" panose="020B0604020104020204" pitchFamily="34" charset="0"/>
            </a:endParaRPr>
          </a:p>
          <a:p>
            <a:pPr algn="just"/>
            <a:r>
              <a:rPr lang="en-IN" sz="2400" b="1" i="0">
                <a:solidFill>
                  <a:srgbClr val="000000"/>
                </a:solidFill>
                <a:effectLst/>
                <a:latin typeface="Abadi" panose="020B0604020104020204" pitchFamily="34" charset="0"/>
              </a:rPr>
              <a:t>For example:</a:t>
            </a:r>
            <a:r>
              <a:rPr lang="en-IN" sz="2400" b="0" i="0">
                <a:solidFill>
                  <a:srgbClr val="000000"/>
                </a:solidFill>
                <a:effectLst/>
                <a:latin typeface="Abadi" panose="020B0604020104020204" pitchFamily="34" charset="0"/>
              </a:rPr>
              <a:t> ‘X’ promises ‘Y’ that he will be marrying ‘C’ if war breaks out between India and Pakistan. An agreement subject to war clause is too vague to be enforceable contract between ‘X’ and ‘Y’.</a:t>
            </a:r>
            <a:endParaRPr lang="en-US" sz="2400">
              <a:latin typeface="Abadi" panose="020B0604020104020204" pitchFamily="34" charset="0"/>
            </a:endParaRPr>
          </a:p>
        </p:txBody>
      </p:sp>
    </p:spTree>
  </p:cSld>
  <p:clrMapOvr>
    <a:masterClrMapping/>
  </p:clrMapOvr>
  <p:transition spd="slow">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7</a:t>
            </a:fld>
            <a:endParaRPr lang="en-US"/>
          </a:p>
        </p:txBody>
      </p:sp>
      <p:sp>
        <p:nvSpPr>
          <p:cNvPr id="7" name="TextBox 6">
            <a:extLst>
              <a:ext uri="{FF2B5EF4-FFF2-40B4-BE49-F238E27FC236}">
                <a16:creationId xmlns:a16="http://schemas.microsoft.com/office/drawing/2014/main" id="{FDEAA44D-EC3B-9A49-9A0C-F432B14C08A0}"/>
              </a:ext>
            </a:extLst>
          </p:cNvPr>
          <p:cNvSpPr txBox="1"/>
          <p:nvPr/>
        </p:nvSpPr>
        <p:spPr>
          <a:xfrm>
            <a:off x="1011985" y="597325"/>
            <a:ext cx="7978410" cy="4893647"/>
          </a:xfrm>
          <a:prstGeom prst="rect">
            <a:avLst/>
          </a:prstGeom>
          <a:noFill/>
        </p:spPr>
        <p:txBody>
          <a:bodyPr wrap="square">
            <a:spAutoFit/>
          </a:bodyPr>
          <a:lstStyle/>
          <a:p>
            <a:pPr algn="just"/>
            <a:r>
              <a:rPr lang="en-IN" sz="2400" b="1" i="0">
                <a:solidFill>
                  <a:srgbClr val="00B050"/>
                </a:solidFill>
                <a:effectLst/>
                <a:latin typeface="Abadi" panose="020B0604020104020204" pitchFamily="34" charset="0"/>
              </a:rPr>
              <a:t>8. Possibility of performance:</a:t>
            </a:r>
            <a:r>
              <a:rPr lang="en-IN" sz="2400" b="1" i="0">
                <a:solidFill>
                  <a:srgbClr val="000000"/>
                </a:solidFill>
                <a:effectLst/>
                <a:latin typeface="Abadi" panose="020B0604020104020204" pitchFamily="34" charset="0"/>
              </a:rPr>
              <a:t> </a:t>
            </a:r>
            <a:r>
              <a:rPr lang="en-IN" sz="2400" b="0" i="0">
                <a:solidFill>
                  <a:srgbClr val="000000"/>
                </a:solidFill>
                <a:effectLst/>
                <a:latin typeface="Abadi" panose="020B0604020104020204" pitchFamily="34" charset="0"/>
              </a:rPr>
              <a:t>If the act is impossible in itself, physically or legally it cannot be enforceable by law.</a:t>
            </a:r>
            <a:br>
              <a:rPr lang="en-IN" sz="2400">
                <a:latin typeface="Abadi" panose="020B0604020104020204" pitchFamily="34" charset="0"/>
              </a:rPr>
            </a:br>
            <a:endParaRPr lang="en-IN" sz="2400">
              <a:latin typeface="Abadi" panose="020B0604020104020204" pitchFamily="34" charset="0"/>
            </a:endParaRPr>
          </a:p>
          <a:p>
            <a:pPr algn="just"/>
            <a:r>
              <a:rPr lang="en-IN" sz="2400" b="1" i="0">
                <a:solidFill>
                  <a:srgbClr val="000000"/>
                </a:solidFill>
                <a:effectLst/>
                <a:latin typeface="Abadi" panose="020B0604020104020204" pitchFamily="34" charset="0"/>
              </a:rPr>
              <a:t>For example:</a:t>
            </a:r>
            <a:r>
              <a:rPr lang="en-IN" sz="2400" b="0" i="0">
                <a:solidFill>
                  <a:srgbClr val="000000"/>
                </a:solidFill>
                <a:effectLst/>
                <a:latin typeface="Abadi" panose="020B0604020104020204" pitchFamily="34" charset="0"/>
              </a:rPr>
              <a:t> Mr. A agrees with Mr. B to discover treasure by magic. Such an agreement is not enforceable.</a:t>
            </a:r>
          </a:p>
          <a:p>
            <a:pPr algn="just"/>
            <a:br>
              <a:rPr lang="en-IN" sz="2400">
                <a:latin typeface="Abadi" panose="020B0604020104020204" pitchFamily="34" charset="0"/>
              </a:rPr>
            </a:br>
            <a:r>
              <a:rPr lang="en-IN" sz="2400" b="1" i="0">
                <a:solidFill>
                  <a:srgbClr val="00B050"/>
                </a:solidFill>
                <a:effectLst/>
                <a:latin typeface="Abadi" panose="020B0604020104020204" pitchFamily="34" charset="0"/>
              </a:rPr>
              <a:t>9. Not declared to be void or illegal: </a:t>
            </a:r>
            <a:r>
              <a:rPr lang="en-IN" sz="2400" b="0" i="0">
                <a:solidFill>
                  <a:srgbClr val="000000"/>
                </a:solidFill>
                <a:effectLst/>
                <a:latin typeface="Abadi" panose="020B0604020104020204" pitchFamily="34" charset="0"/>
              </a:rPr>
              <a:t>The agreement though satisfying all the conditions for a valid contract must not have been expressly declared void by any law in force in the country.</a:t>
            </a:r>
          </a:p>
          <a:p>
            <a:pPr algn="just"/>
            <a:br>
              <a:rPr lang="en-IN" sz="2400">
                <a:latin typeface="Abadi" panose="020B0604020104020204" pitchFamily="34" charset="0"/>
              </a:rPr>
            </a:br>
            <a:r>
              <a:rPr lang="en-IN" sz="2400" b="1" i="0">
                <a:solidFill>
                  <a:srgbClr val="000000"/>
                </a:solidFill>
                <a:effectLst/>
                <a:latin typeface="Abadi" panose="020B0604020104020204" pitchFamily="34" charset="0"/>
              </a:rPr>
              <a:t>For example: </a:t>
            </a:r>
            <a:r>
              <a:rPr lang="en-IN" sz="2400" b="0" i="0">
                <a:solidFill>
                  <a:srgbClr val="000000"/>
                </a:solidFill>
                <a:effectLst/>
                <a:latin typeface="Abadi" panose="020B0604020104020204" pitchFamily="34" charset="0"/>
              </a:rPr>
              <a:t>Agreements in restraint of trade, marriage, legal proceedings etc.</a:t>
            </a:r>
            <a:endParaRPr lang="en-US" sz="2400">
              <a:latin typeface="Abadi" panose="020B0604020104020204" pitchFamily="34" charset="0"/>
            </a:endParaRPr>
          </a:p>
        </p:txBody>
      </p:sp>
    </p:spTree>
  </p:cSld>
  <p:clrMapOvr>
    <a:masterClrMapping/>
  </p:clrMapOvr>
  <p:transition spd="slow">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8</a:t>
            </a:fld>
            <a:endParaRPr lang="en-US"/>
          </a:p>
        </p:txBody>
      </p:sp>
      <p:sp>
        <p:nvSpPr>
          <p:cNvPr id="6" name="TextBox 5">
            <a:extLst>
              <a:ext uri="{FF2B5EF4-FFF2-40B4-BE49-F238E27FC236}">
                <a16:creationId xmlns:a16="http://schemas.microsoft.com/office/drawing/2014/main" id="{E160D7AF-8A15-3740-BCB8-A1E5AECA5F8D}"/>
              </a:ext>
            </a:extLst>
          </p:cNvPr>
          <p:cNvSpPr txBox="1"/>
          <p:nvPr/>
        </p:nvSpPr>
        <p:spPr>
          <a:xfrm>
            <a:off x="925695" y="467241"/>
            <a:ext cx="8037594" cy="3785652"/>
          </a:xfrm>
          <a:prstGeom prst="rect">
            <a:avLst/>
          </a:prstGeom>
          <a:noFill/>
        </p:spPr>
        <p:txBody>
          <a:bodyPr wrap="square">
            <a:spAutoFit/>
          </a:bodyPr>
          <a:lstStyle/>
          <a:p>
            <a:pPr algn="just"/>
            <a:r>
              <a:rPr lang="en-IN" b="1">
                <a:solidFill>
                  <a:srgbClr val="00B050"/>
                </a:solidFill>
              </a:rPr>
              <a:t>10. Legal formation: </a:t>
            </a:r>
            <a:r>
              <a:rPr lang="en-IN" sz="2400" b="0" i="0">
                <a:solidFill>
                  <a:srgbClr val="000000"/>
                </a:solidFill>
                <a:effectLst/>
                <a:latin typeface="Abadi" panose="020B0604020104020204" pitchFamily="34" charset="0"/>
              </a:rPr>
              <a:t>An oral contract is a perfectly valid contract except in those cases where writing, registration etc are required.</a:t>
            </a:r>
            <a:br>
              <a:rPr lang="en-IN" sz="2400">
                <a:latin typeface="Abadi" panose="020B0604020104020204" pitchFamily="34" charset="0"/>
              </a:rPr>
            </a:br>
            <a:endParaRPr lang="en-IN" sz="2400">
              <a:latin typeface="Abadi" panose="020B0604020104020204" pitchFamily="34" charset="0"/>
            </a:endParaRPr>
          </a:p>
          <a:p>
            <a:pPr algn="just"/>
            <a:r>
              <a:rPr lang="en-IN" sz="2400" b="1" i="0">
                <a:solidFill>
                  <a:srgbClr val="000000"/>
                </a:solidFill>
                <a:effectLst/>
                <a:latin typeface="Abadi" panose="020B0604020104020204" pitchFamily="34" charset="0"/>
              </a:rPr>
              <a:t>For example: </a:t>
            </a:r>
            <a:r>
              <a:rPr lang="en-IN" sz="2400" b="0" i="0">
                <a:solidFill>
                  <a:srgbClr val="000000"/>
                </a:solidFill>
                <a:effectLst/>
                <a:latin typeface="Abadi" panose="020B0604020104020204" pitchFamily="34" charset="0"/>
              </a:rPr>
              <a:t>In India writing is required in cases of sale, mortgage, lease, negotiable instrument etc.</a:t>
            </a:r>
            <a:br>
              <a:rPr lang="en-IN" sz="2400">
                <a:latin typeface="Abadi" panose="020B0604020104020204" pitchFamily="34" charset="0"/>
              </a:rPr>
            </a:br>
            <a:br>
              <a:rPr lang="en-IN" sz="2400">
                <a:latin typeface="Abadi" panose="020B0604020104020204" pitchFamily="34" charset="0"/>
              </a:rPr>
            </a:br>
            <a:r>
              <a:rPr lang="en-IN" sz="2400" b="0" i="0">
                <a:solidFill>
                  <a:srgbClr val="000000"/>
                </a:solidFill>
                <a:effectLst/>
                <a:latin typeface="Abadi" panose="020B0604020104020204" pitchFamily="34" charset="0"/>
              </a:rPr>
              <a:t>Therefore, All the elements mentioned above must be present in order to make a valid contract. If anyone of them is absent the agreement does not become a contract.</a:t>
            </a:r>
            <a:endParaRPr lang="en-US" sz="2400">
              <a:latin typeface="Abadi" panose="020B0604020104020204" pitchFamily="34" charset="0"/>
            </a:endParaRPr>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92AFE2-B2B6-FE41-A548-E49A6451D5E7}"/>
              </a:ext>
            </a:extLst>
          </p:cNvPr>
          <p:cNvSpPr>
            <a:spLocks noGrp="1"/>
          </p:cNvSpPr>
          <p:nvPr>
            <p:ph type="title"/>
          </p:nvPr>
        </p:nvSpPr>
        <p:spPr>
          <a:xfrm>
            <a:off x="1155650" y="2669410"/>
            <a:ext cx="7772400" cy="1143000"/>
          </a:xfrm>
        </p:spPr>
        <p:txBody>
          <a:bodyPr/>
          <a:lstStyle/>
          <a:p>
            <a:pPr algn="ctr"/>
            <a:r>
              <a:rPr lang="en-US" sz="5000" dirty="0">
                <a:solidFill>
                  <a:srgbClr val="FF0000"/>
                </a:solidFill>
              </a:rPr>
              <a:t>Thank You</a:t>
            </a:r>
          </a:p>
        </p:txBody>
      </p:sp>
    </p:spTree>
    <p:extLst>
      <p:ext uri="{BB962C8B-B14F-4D97-AF65-F5344CB8AC3E}">
        <p14:creationId xmlns:p14="http://schemas.microsoft.com/office/powerpoint/2010/main" val="402367704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3744</TotalTime>
  <Words>384</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Crop</vt:lpstr>
      <vt:lpstr>    WELCOME  Class: B.Com – Part-2  Subject: Business Regulatory Framework TOPIC: Essentials of a Valid Contract   </vt:lpstr>
      <vt:lpstr>Essentials of a Valid Contract</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iqbalfull@gmail.com</cp:lastModifiedBy>
  <cp:revision>317</cp:revision>
  <dcterms:created xsi:type="dcterms:W3CDTF">2011-08-23T10:02:56Z</dcterms:created>
  <dcterms:modified xsi:type="dcterms:W3CDTF">2020-04-13T07:35:42Z</dcterms:modified>
</cp:coreProperties>
</file>